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2" r:id="rId11"/>
    <p:sldId id="263" r:id="rId12"/>
    <p:sldId id="269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825F0-D6E3-4EDC-84A3-4385CFCDAC87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F2647-46C2-4B8E-96DA-6ABBAA2810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7030A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A15A-7FA4-4B9F-8561-BF3D3D5BF78C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396CE-E8E9-477C-AD9A-D413134DB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itchFamily="66" charset="0"/>
              </a:rPr>
              <a:t/>
            </a:r>
            <a:br>
              <a:rPr lang="en-US" sz="8000" b="1" dirty="0" smtClean="0">
                <a:latin typeface="Comic Sans MS" pitchFamily="66" charset="0"/>
              </a:rPr>
            </a:br>
            <a:r>
              <a:rPr lang="en-US" sz="8000" b="1" dirty="0" smtClean="0">
                <a:latin typeface="Comic Sans MS" pitchFamily="66" charset="0"/>
              </a:rPr>
              <a:t/>
            </a:r>
            <a:br>
              <a:rPr lang="en-US" sz="8000" b="1" dirty="0" smtClean="0">
                <a:latin typeface="Comic Sans MS" pitchFamily="66" charset="0"/>
              </a:rPr>
            </a:br>
            <a:r>
              <a:rPr lang="en-US" sz="8000" b="1" dirty="0" smtClean="0">
                <a:latin typeface="Comic Sans MS" pitchFamily="66" charset="0"/>
              </a:rPr>
              <a:t>WORD OF THE WEEK</a:t>
            </a:r>
            <a:endParaRPr lang="en-US" sz="80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ANALOGY</a:t>
            </a:r>
            <a:endParaRPr lang="en-US" sz="80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An analogy is a type of word problem.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GRACEFUL : CLUMSY :: late : _________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Your objective is to find a word that correctly completes the second pair.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We read this as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GRACEFUL is to CLUMSY as late is to </a:t>
            </a:r>
            <a:r>
              <a:rPr lang="en-US" u="sng" dirty="0" smtClean="0">
                <a:solidFill>
                  <a:srgbClr val="FF0000"/>
                </a:solidFill>
              </a:rPr>
              <a:t>blank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omic Sans MS" pitchFamily="66" charset="0"/>
              </a:rPr>
              <a:t>ANALOGY</a:t>
            </a:r>
            <a:endParaRPr lang="en-US" sz="8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Word Pairs can be: 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Antonyms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Graceful : Clumsy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Synonyms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Work : Labor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Descriptive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Blue : Sky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Parts to whole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Arm : Body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Item to category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Milk : Beverage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Comic Sans MS" pitchFamily="66" charset="0"/>
              </a:rPr>
              <a:t>ANALOGY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Choose one of the five formats and write an ANALOGY for </a:t>
            </a:r>
            <a:r>
              <a:rPr lang="en-US" sz="5400" dirty="0" smtClean="0">
                <a:solidFill>
                  <a:srgbClr val="FF0000"/>
                </a:solidFill>
              </a:rPr>
              <a:t>SYCOPHANT</a:t>
            </a:r>
            <a:r>
              <a:rPr lang="en-US" sz="5400" dirty="0" smtClean="0">
                <a:solidFill>
                  <a:srgbClr val="FFFF00"/>
                </a:solidFill>
              </a:rPr>
              <a:t>. 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Comic Sans MS" pitchFamily="66" charset="0"/>
              </a:rPr>
              <a:t>COMPLETE SENTENCE</a:t>
            </a:r>
            <a:endParaRPr lang="en-US" sz="5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Students will write a sentence using the Word of the Week in such a way as the reader understanding the meaning of the word.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Example:  Megan was a sycophant.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Example:  Meagan was such a sycophant that everyone knew she was trying to get on the teacher’s good side.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124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Don’t do!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5791200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DO!</a:t>
            </a:r>
            <a:endParaRPr lang="en-US" sz="4400" dirty="0"/>
          </a:p>
        </p:txBody>
      </p:sp>
      <p:sp>
        <p:nvSpPr>
          <p:cNvPr id="8" name="Left Arrow 7"/>
          <p:cNvSpPr/>
          <p:nvPr/>
        </p:nvSpPr>
        <p:spPr>
          <a:xfrm>
            <a:off x="6781800" y="3886200"/>
            <a:ext cx="17526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5334000" y="5638800"/>
            <a:ext cx="13716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latin typeface="Comic Sans MS" pitchFamily="66" charset="0"/>
              </a:rPr>
              <a:t>DEFINITION</a:t>
            </a:r>
            <a:endParaRPr lang="en-US" sz="6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Definitions are typically found in the dictionary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 dictionaries are located on your tables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Students are to read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>
                <a:solidFill>
                  <a:srgbClr val="FFFF00"/>
                </a:solidFill>
              </a:rPr>
              <a:t> of the definitions in the dictionary and then write the definition in their binders </a:t>
            </a:r>
            <a:r>
              <a:rPr lang="en-US" dirty="0" smtClean="0">
                <a:solidFill>
                  <a:srgbClr val="FF0000"/>
                </a:solidFill>
              </a:rPr>
              <a:t>IN THEIR OWN WORDS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Comic Sans MS" pitchFamily="66" charset="0"/>
              </a:rPr>
              <a:t>DEFINITION</a:t>
            </a:r>
            <a:endParaRPr lang="en-US" sz="8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Using the dictionaries on your desk, look up the definition to 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6000" dirty="0" smtClean="0">
                <a:solidFill>
                  <a:srgbClr val="FFFF00"/>
                </a:solidFill>
              </a:rPr>
              <a:t>	</a:t>
            </a:r>
            <a:r>
              <a:rPr lang="en-US" sz="6000" dirty="0" smtClean="0">
                <a:solidFill>
                  <a:srgbClr val="FFFF00"/>
                </a:solidFill>
              </a:rPr>
              <a:t>				</a:t>
            </a:r>
            <a:r>
              <a:rPr lang="en-US" sz="6000" dirty="0" smtClean="0">
                <a:solidFill>
                  <a:srgbClr val="FF0000"/>
                </a:solidFill>
              </a:rPr>
              <a:t>SYCOPHANT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A person who tries to be a teacher’s pet (suck-up).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omic Sans MS" pitchFamily="66" charset="0"/>
              </a:rPr>
              <a:t>PART OF SPEECH</a:t>
            </a:r>
            <a:endParaRPr lang="en-US" sz="7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Noun</a:t>
            </a:r>
            <a:r>
              <a:rPr lang="en-US" dirty="0" smtClean="0"/>
              <a:t>  (person, place, thing, idea)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Verb</a:t>
            </a:r>
            <a:r>
              <a:rPr lang="en-US" dirty="0" smtClean="0"/>
              <a:t> (action word…what is the “doing”)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Pronoun</a:t>
            </a:r>
            <a:r>
              <a:rPr lang="en-US" dirty="0" smtClean="0"/>
              <a:t> (replaces a noun…I, you, he, me)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Adjective</a:t>
            </a:r>
            <a:r>
              <a:rPr lang="en-US" dirty="0" smtClean="0"/>
              <a:t> (describes a noun)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Adverb</a:t>
            </a:r>
            <a:r>
              <a:rPr lang="en-US" dirty="0" smtClean="0"/>
              <a:t> (describes a verb, adjective, or other adverb)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Preposition</a:t>
            </a:r>
            <a:r>
              <a:rPr lang="en-US" dirty="0" smtClean="0"/>
              <a:t> (links nouns/pronouns to phrases)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Conjunction </a:t>
            </a:r>
            <a:r>
              <a:rPr lang="en-US" dirty="0" smtClean="0"/>
              <a:t>(links sentences together…and, but, or)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Interjection</a:t>
            </a:r>
            <a:r>
              <a:rPr lang="en-US" dirty="0" smtClean="0"/>
              <a:t> (a word added to show emotion)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omic Sans MS" pitchFamily="66" charset="0"/>
              </a:rPr>
              <a:t>PART OF SPEECH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Using the dictionaries on your desk, determine which part of speech </a:t>
            </a:r>
            <a:r>
              <a:rPr lang="en-US" sz="4000" dirty="0" smtClean="0">
                <a:solidFill>
                  <a:srgbClr val="FF0000"/>
                </a:solidFill>
              </a:rPr>
              <a:t>SYCOPHANT</a:t>
            </a:r>
            <a:r>
              <a:rPr lang="en-US" sz="4000" dirty="0" smtClean="0">
                <a:solidFill>
                  <a:srgbClr val="FFFF00"/>
                </a:solidFill>
              </a:rPr>
              <a:t> would fall into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4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NOUN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omic Sans MS" pitchFamily="66" charset="0"/>
              </a:rPr>
              <a:t>SYLLABICATION</a:t>
            </a:r>
            <a:endParaRPr lang="en-US" sz="7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does this word break into syllables?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Break the word into syllables…don’t just tell us the number of syllables.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1"/>
                </a:solidFill>
                <a:latin typeface="Comic Sans MS" pitchFamily="66" charset="0"/>
              </a:rPr>
              <a:t>SYLLABICATION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Using the dictionaries on your desk, determine how to break </a:t>
            </a:r>
            <a:r>
              <a:rPr lang="en-US" sz="4800" dirty="0" smtClean="0">
                <a:solidFill>
                  <a:srgbClr val="FF0000"/>
                </a:solidFill>
              </a:rPr>
              <a:t>SYCOPHANT</a:t>
            </a:r>
            <a:r>
              <a:rPr lang="en-US" sz="4800" dirty="0" smtClean="0">
                <a:solidFill>
                  <a:srgbClr val="FFFF00"/>
                </a:solidFill>
              </a:rPr>
              <a:t> into syllables</a:t>
            </a:r>
            <a:r>
              <a:rPr lang="en-US" sz="48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800" dirty="0" err="1" smtClean="0">
                <a:solidFill>
                  <a:srgbClr val="FFFF00"/>
                </a:solidFill>
              </a:rPr>
              <a:t>Sy</a:t>
            </a:r>
            <a:r>
              <a:rPr lang="en-US" sz="4800" dirty="0" smtClean="0">
                <a:solidFill>
                  <a:srgbClr val="FFFF00"/>
                </a:solidFill>
              </a:rPr>
              <a:t>-co-</a:t>
            </a:r>
            <a:r>
              <a:rPr lang="en-US" sz="4800" dirty="0" err="1" smtClean="0">
                <a:solidFill>
                  <a:srgbClr val="FFFF00"/>
                </a:solidFill>
              </a:rPr>
              <a:t>phant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SYNONYM AND ANTONYM</a:t>
            </a:r>
            <a:endParaRPr lang="en-US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Synonym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Show a relationship that is similar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Joyful/glad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Scared/terrified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Antonym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Show a relationship that is opposite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In/out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Up/down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SYNONYM AND ANTONYM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Using the thesauruses on your table, find at least </a:t>
            </a:r>
            <a:r>
              <a:rPr lang="en-US" sz="4800" dirty="0" smtClean="0">
                <a:solidFill>
                  <a:srgbClr val="FF0000"/>
                </a:solidFill>
              </a:rPr>
              <a:t>three</a:t>
            </a:r>
            <a:r>
              <a:rPr lang="en-US" sz="4800" dirty="0" smtClean="0">
                <a:solidFill>
                  <a:srgbClr val="FFFF00"/>
                </a:solidFill>
              </a:rPr>
              <a:t> synonyms and </a:t>
            </a:r>
            <a:r>
              <a:rPr lang="en-US" sz="4800" dirty="0" smtClean="0">
                <a:solidFill>
                  <a:srgbClr val="FF0000"/>
                </a:solidFill>
              </a:rPr>
              <a:t>three</a:t>
            </a:r>
            <a:r>
              <a:rPr lang="en-US" sz="4800" dirty="0" smtClean="0">
                <a:solidFill>
                  <a:srgbClr val="FFFF00"/>
                </a:solidFill>
              </a:rPr>
              <a:t> antonyms for </a:t>
            </a:r>
            <a:r>
              <a:rPr lang="en-US" sz="4800" dirty="0" smtClean="0">
                <a:solidFill>
                  <a:srgbClr val="FF0000"/>
                </a:solidFill>
              </a:rPr>
              <a:t>SYCOPHANT</a:t>
            </a:r>
            <a:r>
              <a:rPr lang="en-US" sz="4800" dirty="0" smtClean="0">
                <a:solidFill>
                  <a:srgbClr val="FFFF00"/>
                </a:solidFill>
              </a:rPr>
              <a:t>.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</TotalTime>
  <Words>322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WORD OF THE WEEK</vt:lpstr>
      <vt:lpstr>DEFINITION</vt:lpstr>
      <vt:lpstr>DEFINITION</vt:lpstr>
      <vt:lpstr>PART OF SPEECH</vt:lpstr>
      <vt:lpstr>PART OF SPEECH</vt:lpstr>
      <vt:lpstr>SYLLABICATION</vt:lpstr>
      <vt:lpstr>SYLLABICATION</vt:lpstr>
      <vt:lpstr>SYNONYM AND ANTONYM</vt:lpstr>
      <vt:lpstr>SYNONYM AND ANTONYM</vt:lpstr>
      <vt:lpstr>ANALOGY</vt:lpstr>
      <vt:lpstr>ANALOGY</vt:lpstr>
      <vt:lpstr>ANALOGY</vt:lpstr>
      <vt:lpstr>COMPLETE SENTENCE</vt:lpstr>
    </vt:vector>
  </TitlesOfParts>
  <Company>Springport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of the Week</dc:title>
  <dc:creator>amy.hicks</dc:creator>
  <cp:lastModifiedBy>amy.hicks</cp:lastModifiedBy>
  <cp:revision>50</cp:revision>
  <dcterms:created xsi:type="dcterms:W3CDTF">2011-09-07T17:01:38Z</dcterms:created>
  <dcterms:modified xsi:type="dcterms:W3CDTF">2014-09-03T12:42:58Z</dcterms:modified>
</cp:coreProperties>
</file>